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Cinzel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inzel-bold.fntdata"/><Relationship Id="rId25" Type="http://schemas.openxmlformats.org/officeDocument/2006/relationships/font" Target="fonts/Cinzel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3e77c90f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3e77c90f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42187a7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42187a7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42187a7a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42187a7a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42187a7a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42187a7a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42187a7a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42187a7a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42187a7a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42187a7a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42187a7a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42187a7a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42187a7a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42187a7a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42187a7a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42187a7a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42187a7a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42187a7a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3e77c90f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3e77c90f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3e77c90f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3e77c90f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3e77c90f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3e77c90f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3e77c90f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3e77c90f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3e77c90f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3e77c90f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3e77c90f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3e77c90f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3e77c90f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3e77c90f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3e77c90f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3e77c90f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Biochemistry: Lecture 2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Shivam Singh and Dhanush Banka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Creutzfeldt-Jakob (“mad  cow”) Disease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353300"/>
            <a:ext cx="8520600" cy="18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Defective prion proteins IDENTICAL in primary structure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○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No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post translational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alteration difference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Normal → α-helix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Defective → β-sheet → resistant to breakdown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Induced Fit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331450"/>
            <a:ext cx="762000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Reversible Binding of Oxygen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72775" y="1152475"/>
            <a:ext cx="454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Oxygen binds to heme prosthetic group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Complex organic ring structure protoporphyrin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open coordination bonds in free heme molecules</a:t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313" y="1641475"/>
            <a:ext cx="3971925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335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Quantification of Protein-Ligand Interactions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3601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Reversible binding of protein (P) and ligand (L) described by equilibrium expression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</a:t>
            </a:r>
            <a:r>
              <a:rPr baseline="-25000" lang="en"/>
              <a:t>a</a:t>
            </a:r>
            <a:r>
              <a:rPr lang="en"/>
              <a:t> describes equilibrium between the complex and unbound components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</a:t>
            </a:r>
            <a:r>
              <a:rPr baseline="-25000" lang="en"/>
              <a:t>a</a:t>
            </a:r>
            <a:r>
              <a:rPr lang="en"/>
              <a:t> can be determined by plotting θ over the concentration of the ligand [L]</a:t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475" y="1360175"/>
            <a:ext cx="198447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8475" y="2075162"/>
            <a:ext cx="1984475" cy="63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5775" y="2899603"/>
            <a:ext cx="30099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5263" y="3644065"/>
            <a:ext cx="319087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Allosteric Proteins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Binding of a ligand affects binding properties of another site.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Changes induced by modulators convert proteins between forms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Homotropic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Heterotropic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Cooperative binding to a multimeric protein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</a:t>
            </a:r>
            <a:r>
              <a:rPr baseline="-25000" lang="en"/>
              <a:t>2</a:t>
            </a:r>
            <a:r>
              <a:rPr lang="en"/>
              <a:t> binding to hemoglobin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9575" y="291818"/>
            <a:ext cx="3142725" cy="4559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Antibody Structure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Antibodies bind antigens: pathogens which elicit an immune response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Constant domains have an immunoglobulin fold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Five types of immunoglobulins with unique type of heavy chain</a:t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2571750"/>
            <a:ext cx="3419475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8150" y="2266950"/>
            <a:ext cx="272415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Analytical Techniques Using Antibodies</a:t>
            </a:r>
            <a:endParaRPr>
              <a:latin typeface="Cinzel"/>
              <a:ea typeface="Cinzel"/>
              <a:cs typeface="Cinzel"/>
              <a:sym typeface="Cinz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Polyclonal Antibodies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Produced by many different B lymphocytes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Monoclonal Antibodies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Produced by a population of identical clones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ELISA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Rapidly screen and quantify an antigen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Western blot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Proteins </a:t>
            </a:r>
            <a:r>
              <a:rPr lang="en"/>
              <a:t>separated</a:t>
            </a:r>
            <a:r>
              <a:rPr lang="en"/>
              <a:t> by gel electrophoresis and then treated with antibodies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475" y="1271663"/>
            <a:ext cx="4267200" cy="2600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Myosin and Actin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 contractile force for muscles &amp; arranged in sliding filaments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Myosin: 2 heavy chains and 4 light chains with α helices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Thick filaments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Thin filaments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</a:t>
            </a:r>
            <a:r>
              <a:rPr lang="en"/>
              <a:t>monomer</a:t>
            </a:r>
            <a:r>
              <a:rPr lang="en"/>
              <a:t> is bound to ADP</a:t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575" y="2229375"/>
            <a:ext cx="2950725" cy="23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Muscle Contraction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7475"/>
            <a:ext cx="4362450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4900" y="1677475"/>
            <a:ext cx="482910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Myosin Movement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11700" y="1152475"/>
            <a:ext cx="420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Protein changes to “high energy state” moving myosin head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Myosin cleft closes, binding myosin to the actin again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“Power stroke’ returns myosin to original resting state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ATP binds to myosin and bound actin is released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7250" y="1216175"/>
            <a:ext cx="4318801" cy="271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Secondary Structure: 𝛽 (“pleated”) sheet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369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peptide bond components involved in hydrogen bonding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composed of two or more peptide chains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parallel OR/AND antiparallel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425" y="1017725"/>
            <a:ext cx="3314500" cy="404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625" y="2880875"/>
            <a:ext cx="3111100" cy="21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𝛽-turns (𝛽-bends, reverse turns)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Name derived b/c of antiparallel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Think of how antiparallel sheet forms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Compacts proteins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Found on polar outside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H-bond stabilization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855" y="1238475"/>
            <a:ext cx="3796446" cy="333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Supersecondary Structures: Motifs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Common combinations of secondary structure elements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Named on appearance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Often grouping are present in final protein structure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5624" l="691" r="1870" t="5942"/>
          <a:stretch/>
        </p:blipFill>
        <p:spPr>
          <a:xfrm>
            <a:off x="156200" y="3179825"/>
            <a:ext cx="8724975" cy="166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6"/>
          <p:cNvCxnSpPr/>
          <p:nvPr/>
        </p:nvCxnSpPr>
        <p:spPr>
          <a:xfrm flipH="1">
            <a:off x="1483925" y="2220300"/>
            <a:ext cx="6605100" cy="1137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" name="Google Shape;79;p16"/>
          <p:cNvSpPr txBox="1"/>
          <p:nvPr/>
        </p:nvSpPr>
        <p:spPr>
          <a:xfrm>
            <a:off x="7732025" y="1735050"/>
            <a:ext cx="15396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*common in transcription factors</a:t>
            </a:r>
            <a:endParaRPr>
              <a:solidFill>
                <a:srgbClr val="D9D9D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Tertiary Structure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Domain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Fundamental building block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Consists of motifs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Independently folds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Interactions of R-groups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S-S bonds (cysteine)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Hydrophobic interactions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Hydrogen bonds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Ionic interactions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150" y="1138023"/>
            <a:ext cx="2811975" cy="3333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1683" y="1096362"/>
            <a:ext cx="230101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Like dissolves like: why?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Predict where polar/nonpolar groups end up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Membrane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○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Polar groups on inside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Cytosol or other polar solvent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○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Polar groups on outside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700" y="0"/>
            <a:ext cx="85365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Chaperones (“Heat-Shock proteins”)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135025" y="1152475"/>
            <a:ext cx="41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Protein don’t just fold once at end (can you explain benefit of not doing so using potential energy?)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Instead, guided by chaperones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○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Protect against unproductive interactions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○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Increase folding rate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225" y="1231925"/>
            <a:ext cx="4932774" cy="369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b="72942" l="0" r="0" t="0"/>
          <a:stretch/>
        </p:blipFill>
        <p:spPr>
          <a:xfrm>
            <a:off x="375550" y="1569375"/>
            <a:ext cx="2795325" cy="268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 rotWithShape="1">
          <a:blip r:embed="rId4">
            <a:alphaModFix/>
          </a:blip>
          <a:srcRect b="41121" l="0" r="0" t="30517"/>
          <a:stretch/>
        </p:blipFill>
        <p:spPr>
          <a:xfrm>
            <a:off x="3379063" y="1569375"/>
            <a:ext cx="2666700" cy="268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 rotWithShape="1">
          <a:blip r:embed="rId5">
            <a:alphaModFix/>
          </a:blip>
          <a:srcRect b="0" l="0" r="0" t="60952"/>
          <a:stretch/>
        </p:blipFill>
        <p:spPr>
          <a:xfrm>
            <a:off x="6253950" y="1304125"/>
            <a:ext cx="2437550" cy="337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